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13"/>
  </p:notesMasterIdLst>
  <p:sldIdLst>
    <p:sldId id="256" r:id="rId2"/>
    <p:sldId id="257" r:id="rId3"/>
    <p:sldId id="260" r:id="rId4"/>
    <p:sldId id="261" r:id="rId5"/>
    <p:sldId id="262" r:id="rId6"/>
    <p:sldId id="258"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snapToGrid="0">
      <p:cViewPr varScale="1">
        <p:scale>
          <a:sx n="77" d="100"/>
          <a:sy n="77" d="100"/>
        </p:scale>
        <p:origin x="92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0E98EF-AE58-416A-A5B1-41FF7E9B734D}" type="datetimeFigureOut">
              <a:rPr lang="en-US" smtClean="0"/>
              <a:t>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1C4A79-1A14-4EAE-9C8D-B789E72FCEE0}" type="slidenum">
              <a:rPr lang="en-US" smtClean="0"/>
              <a:t>‹#›</a:t>
            </a:fld>
            <a:endParaRPr lang="en-US"/>
          </a:p>
        </p:txBody>
      </p:sp>
    </p:spTree>
    <p:extLst>
      <p:ext uri="{BB962C8B-B14F-4D97-AF65-F5344CB8AC3E}">
        <p14:creationId xmlns:p14="http://schemas.microsoft.com/office/powerpoint/2010/main" val="225993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Tips for keeping your passwords safe—passwords are the primary line of defense in keeping your accounts safe and secure.  Today we will look at 3 tips for maximum password security</a:t>
            </a:r>
          </a:p>
          <a:p>
            <a:pPr lvl="0"/>
            <a:r>
              <a:rPr lang="en-US" sz="1200" kern="1200" dirty="0">
                <a:solidFill>
                  <a:schemeClr val="tx1"/>
                </a:solidFill>
                <a:effectLst/>
                <a:latin typeface="+mn-lt"/>
                <a:ea typeface="+mn-ea"/>
                <a:cs typeface="+mn-cs"/>
              </a:rPr>
              <a:t>How to remember passwords—there’s no magic answer, but we will look at some tricks for making your passwords both secure and (hopefully) memorable</a:t>
            </a:r>
          </a:p>
          <a:p>
            <a:pPr lvl="0"/>
            <a:r>
              <a:rPr lang="en-US" sz="1200" kern="1200" dirty="0">
                <a:solidFill>
                  <a:schemeClr val="tx1"/>
                </a:solidFill>
                <a:effectLst/>
                <a:latin typeface="+mn-lt"/>
                <a:ea typeface="+mn-ea"/>
                <a:cs typeface="+mn-cs"/>
              </a:rPr>
              <a:t>Re-locking hacked accounts—hacking happens! We will look at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3 steps you need to take when recovering from a hacked account</a:t>
            </a:r>
          </a:p>
          <a:p>
            <a:pPr lvl="0"/>
            <a:r>
              <a:rPr lang="en-US" sz="1200" kern="1200" dirty="0">
                <a:solidFill>
                  <a:schemeClr val="tx1"/>
                </a:solidFill>
                <a:effectLst/>
                <a:latin typeface="+mn-lt"/>
                <a:ea typeface="+mn-ea"/>
                <a:cs typeface="+mn-cs"/>
              </a:rPr>
              <a:t>Password Manager programs—finally, we will look at programs that are designed to make your life easier—password managers.  We will specifically be looking at 2 options: Last Pass and 1Password.  These programs were both recently reviewed and recommended by Consumer Reports</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2</a:t>
            </a:fld>
            <a:endParaRPr lang="en-US"/>
          </a:p>
        </p:txBody>
      </p:sp>
    </p:spTree>
    <p:extLst>
      <p:ext uri="{BB962C8B-B14F-4D97-AF65-F5344CB8AC3E}">
        <p14:creationId xmlns:p14="http://schemas.microsoft.com/office/powerpoint/2010/main" val="122892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It’s okay to write passwords down.  Writing passwords on a piece of paper is not the dangerous part, it’s figuring out where and how to store that information that can get people in trouble</a:t>
            </a:r>
          </a:p>
          <a:p>
            <a:pPr lvl="0"/>
            <a:r>
              <a:rPr lang="en-US" sz="1200" kern="1200" dirty="0">
                <a:solidFill>
                  <a:schemeClr val="tx1"/>
                </a:solidFill>
                <a:effectLst/>
                <a:latin typeface="+mn-lt"/>
                <a:ea typeface="+mn-ea"/>
                <a:cs typeface="+mn-cs"/>
              </a:rPr>
              <a:t>If you have a master sheet of passwords, try to store it in a safe place in your home (e.g. in a safe or a secret location)</a:t>
            </a:r>
          </a:p>
          <a:p>
            <a:pPr lvl="0"/>
            <a:r>
              <a:rPr lang="en-US" sz="1200" kern="1200" dirty="0">
                <a:solidFill>
                  <a:schemeClr val="tx1"/>
                </a:solidFill>
                <a:effectLst/>
                <a:latin typeface="+mn-lt"/>
                <a:ea typeface="+mn-ea"/>
                <a:cs typeface="+mn-cs"/>
              </a:rPr>
              <a:t>AVOID writing them on sticky notes and stick them to your computer, writing them ON your computer for quick access, or storing them on 1 million tiny pieces of paper—you’ll never find them!</a:t>
            </a:r>
          </a:p>
          <a:p>
            <a:pPr lvl="0"/>
            <a:r>
              <a:rPr lang="en-US" sz="1200" kern="1200" dirty="0">
                <a:solidFill>
                  <a:schemeClr val="tx1"/>
                </a:solidFill>
                <a:effectLst/>
                <a:latin typeface="+mn-lt"/>
                <a:ea typeface="+mn-ea"/>
                <a:cs typeface="+mn-cs"/>
              </a:rPr>
              <a:t>We recommend storing your passwords in one, physical location that is accessible by you and trusted friends or family</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3</a:t>
            </a:fld>
            <a:endParaRPr lang="en-US"/>
          </a:p>
        </p:txBody>
      </p:sp>
    </p:spTree>
    <p:extLst>
      <p:ext uri="{BB962C8B-B14F-4D97-AF65-F5344CB8AC3E}">
        <p14:creationId xmlns:p14="http://schemas.microsoft.com/office/powerpoint/2010/main" val="3908263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more sites you use passwords on, the more vulnerable you become.  </a:t>
            </a:r>
          </a:p>
          <a:p>
            <a:pPr lvl="0"/>
            <a:r>
              <a:rPr lang="en-US" sz="1200" kern="1200" dirty="0">
                <a:solidFill>
                  <a:schemeClr val="tx1"/>
                </a:solidFill>
                <a:effectLst/>
                <a:latin typeface="+mn-lt"/>
                <a:ea typeface="+mn-ea"/>
                <a:cs typeface="+mn-cs"/>
              </a:rPr>
              <a:t>Consider using different passwords for each site—sound like a lot of work? Password Managers can help.  We will discuss these useful tools in a couple minutes</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4</a:t>
            </a:fld>
            <a:endParaRPr lang="en-US"/>
          </a:p>
        </p:txBody>
      </p:sp>
    </p:spTree>
    <p:extLst>
      <p:ext uri="{BB962C8B-B14F-4D97-AF65-F5344CB8AC3E}">
        <p14:creationId xmlns:p14="http://schemas.microsoft.com/office/powerpoint/2010/main" val="3975633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longer you use your password, the less secure it becomes.  Even the most vigilant user will accidentally/unknowingly share information about passwords that decrease their security.</a:t>
            </a:r>
          </a:p>
          <a:p>
            <a:pPr lvl="0"/>
            <a:r>
              <a:rPr lang="en-US" sz="1200" kern="1200" dirty="0">
                <a:solidFill>
                  <a:schemeClr val="tx1"/>
                </a:solidFill>
                <a:effectLst/>
                <a:latin typeface="+mn-lt"/>
                <a:ea typeface="+mn-ea"/>
                <a:cs typeface="+mn-cs"/>
              </a:rPr>
              <a:t>We recommend changing your passwords every 6 months-1year</a:t>
            </a:r>
          </a:p>
          <a:p>
            <a:pPr lvl="0"/>
            <a:r>
              <a:rPr lang="en-US" sz="1200" kern="1200" dirty="0">
                <a:solidFill>
                  <a:schemeClr val="tx1"/>
                </a:solidFill>
                <a:effectLst/>
                <a:latin typeface="+mn-lt"/>
                <a:ea typeface="+mn-ea"/>
                <a:cs typeface="+mn-cs"/>
              </a:rPr>
              <a:t>Again, this is something a password manager can help with versus doing it all manually</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5</a:t>
            </a:fld>
            <a:endParaRPr lang="en-US"/>
          </a:p>
        </p:txBody>
      </p:sp>
    </p:spTree>
    <p:extLst>
      <p:ext uri="{BB962C8B-B14F-4D97-AF65-F5344CB8AC3E}">
        <p14:creationId xmlns:p14="http://schemas.microsoft.com/office/powerpoint/2010/main" val="1963522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 strong password should have: 8-12 characters, upper- and lower-case letters, numbers, and symbols—that’s a lot to remember, especially if you’re making a strong, unique password for every site!</a:t>
            </a:r>
          </a:p>
          <a:p>
            <a:pPr lvl="0"/>
            <a:r>
              <a:rPr lang="en-US" sz="1200" kern="1200" dirty="0">
                <a:solidFill>
                  <a:schemeClr val="tx1"/>
                </a:solidFill>
                <a:effectLst/>
                <a:latin typeface="+mn-lt"/>
                <a:ea typeface="+mn-ea"/>
                <a:cs typeface="+mn-cs"/>
              </a:rPr>
              <a:t>This trick can be helpful, come up with a phrase: a quote, sentence, thought, statement, anything</a:t>
            </a:r>
          </a:p>
          <a:p>
            <a:pPr lvl="0"/>
            <a:r>
              <a:rPr lang="en-US" sz="1200" kern="1200" dirty="0">
                <a:solidFill>
                  <a:schemeClr val="tx1"/>
                </a:solidFill>
                <a:effectLst/>
                <a:latin typeface="+mn-lt"/>
                <a:ea typeface="+mn-ea"/>
                <a:cs typeface="+mn-cs"/>
              </a:rPr>
              <a:t>Translate that statement into a password by taking the first letter of each word in the phrase, adding numbers to replace letters, and adding some symbols (e.g. use proper punctuation or substitute the word “money” for a dollar sign)</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6</a:t>
            </a:fld>
            <a:endParaRPr lang="en-US"/>
          </a:p>
        </p:txBody>
      </p:sp>
    </p:spTree>
    <p:extLst>
      <p:ext uri="{BB962C8B-B14F-4D97-AF65-F5344CB8AC3E}">
        <p14:creationId xmlns:p14="http://schemas.microsoft.com/office/powerpoint/2010/main" val="13251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REACT.  This acronym walks you through the first 5 steps to take if your account is compromised</a:t>
            </a:r>
          </a:p>
          <a:p>
            <a:pPr lvl="0"/>
            <a:r>
              <a:rPr lang="en-US" sz="1200" b="1" kern="1200" dirty="0">
                <a:solidFill>
                  <a:schemeClr val="tx1"/>
                </a:solidFill>
                <a:effectLst/>
                <a:latin typeface="+mn-lt"/>
                <a:ea typeface="+mn-ea"/>
                <a:cs typeface="+mn-cs"/>
              </a:rPr>
              <a:t>R </a:t>
            </a:r>
            <a:r>
              <a:rPr lang="en-US" sz="1200" kern="1200" dirty="0">
                <a:solidFill>
                  <a:schemeClr val="tx1"/>
                </a:solidFill>
                <a:effectLst/>
                <a:latin typeface="+mn-lt"/>
                <a:ea typeface="+mn-ea"/>
                <a:cs typeface="+mn-cs"/>
              </a:rPr>
              <a:t>reset your password + consider deactivating your account:  as soon as you learn an account has been hacked, reset your password.  This will help remove the hacker’s access to your account so you can continue to focus on getting things back in order.  If possible, deactivate the account. Deactivating the account will completely remove the hacker’s access and will enable you to start fresh with a new account (and a super strong password)</a:t>
            </a:r>
          </a:p>
          <a:p>
            <a:pPr lvl="0"/>
            <a:r>
              <a:rPr lang="en-US" sz="1200" b="1" kern="1200" dirty="0">
                <a:solidFill>
                  <a:schemeClr val="tx1"/>
                </a:solidFill>
                <a:effectLst/>
                <a:latin typeface="+mn-lt"/>
                <a:ea typeface="+mn-ea"/>
                <a:cs typeface="+mn-cs"/>
              </a:rPr>
              <a:t>E </a:t>
            </a:r>
            <a:r>
              <a:rPr lang="en-US" sz="1200" kern="1200" dirty="0">
                <a:solidFill>
                  <a:schemeClr val="tx1"/>
                </a:solidFill>
                <a:effectLst/>
                <a:latin typeface="+mn-lt"/>
                <a:ea typeface="+mn-ea"/>
                <a:cs typeface="+mn-cs"/>
              </a:rPr>
              <a:t>email your contacts: if your email was hacked this step is very important! Email your contacts to let them know you’ve been hacked. If the hacker is sending scam emails from your account, explain in the email to your contacts what the scam looks like and remind them it’s not you.  BY doing this, you will help keep the scam from spreading to too many people</a:t>
            </a:r>
          </a:p>
          <a:p>
            <a:pPr lvl="0"/>
            <a:r>
              <a:rPr lang="en-US" sz="1200" b="1" kern="1200" dirty="0">
                <a:solidFill>
                  <a:schemeClr val="tx1"/>
                </a:solidFill>
                <a:effectLst/>
                <a:latin typeface="+mn-lt"/>
                <a:ea typeface="+mn-ea"/>
                <a:cs typeface="+mn-cs"/>
              </a:rPr>
              <a:t>A </a:t>
            </a:r>
            <a:r>
              <a:rPr lang="en-US" sz="1200" kern="1200" dirty="0">
                <a:solidFill>
                  <a:schemeClr val="tx1"/>
                </a:solidFill>
                <a:effectLst/>
                <a:latin typeface="+mn-lt"/>
                <a:ea typeface="+mn-ea"/>
                <a:cs typeface="+mn-cs"/>
              </a:rPr>
              <a:t>alert your bank: Let your bank know that you’ve been hacked and explain that you would like to them to keep careful watch for fraudulent charges.  </a:t>
            </a:r>
          </a:p>
          <a:p>
            <a:pPr lvl="0"/>
            <a:r>
              <a:rPr lang="en-US" sz="1200" b="1" kern="1200" dirty="0">
                <a:solidFill>
                  <a:schemeClr val="tx1"/>
                </a:solidFill>
                <a:effectLst/>
                <a:latin typeface="+mn-lt"/>
                <a:ea typeface="+mn-ea"/>
                <a:cs typeface="+mn-cs"/>
              </a:rPr>
              <a:t>C </a:t>
            </a:r>
            <a:r>
              <a:rPr lang="en-US" sz="1200" kern="1200" dirty="0">
                <a:solidFill>
                  <a:schemeClr val="tx1"/>
                </a:solidFill>
                <a:effectLst/>
                <a:latin typeface="+mn-lt"/>
                <a:ea typeface="+mn-ea"/>
                <a:cs typeface="+mn-cs"/>
              </a:rPr>
              <a:t>clean your computer: run a powerful anti-virus/spam sweep on your computer to make sure you don’t have any “bugs”</a:t>
            </a:r>
          </a:p>
          <a:p>
            <a:pPr lvl="0"/>
            <a:r>
              <a:rPr lang="en-US" sz="1200" b="1" kern="1200" dirty="0">
                <a:solidFill>
                  <a:schemeClr val="tx1"/>
                </a:solidFill>
                <a:effectLst/>
                <a:latin typeface="+mn-lt"/>
                <a:ea typeface="+mn-ea"/>
                <a:cs typeface="+mn-cs"/>
              </a:rPr>
              <a:t>T </a:t>
            </a:r>
            <a:r>
              <a:rPr lang="en-US" sz="1200" kern="1200" dirty="0">
                <a:solidFill>
                  <a:schemeClr val="tx1"/>
                </a:solidFill>
                <a:effectLst/>
                <a:latin typeface="+mn-lt"/>
                <a:ea typeface="+mn-ea"/>
                <a:cs typeface="+mn-cs"/>
              </a:rPr>
              <a:t>tell someone: submit a cyber-crime complain to the Federal Trade Commission, the Securities and Exchange Commission, the Internet Crimes Complain Center, and/or to the AARP Internet Safety and Fraud Watch Network </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7</a:t>
            </a:fld>
            <a:endParaRPr lang="en-US"/>
          </a:p>
        </p:txBody>
      </p:sp>
    </p:spTree>
    <p:extLst>
      <p:ext uri="{BB962C8B-B14F-4D97-AF65-F5344CB8AC3E}">
        <p14:creationId xmlns:p14="http://schemas.microsoft.com/office/powerpoint/2010/main" val="2268659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Taking care of your passwords can feel like a full time job, but there are programs out there that can help.  </a:t>
            </a:r>
            <a:r>
              <a:rPr lang="en-US" sz="1200" kern="1200" dirty="0" err="1">
                <a:solidFill>
                  <a:schemeClr val="tx1"/>
                </a:solidFill>
                <a:effectLst/>
                <a:latin typeface="+mn-lt"/>
                <a:ea typeface="+mn-ea"/>
                <a:cs typeface="+mn-cs"/>
              </a:rPr>
              <a:t>LastPass</a:t>
            </a:r>
            <a:r>
              <a:rPr lang="en-US" sz="1200" kern="1200" dirty="0">
                <a:solidFill>
                  <a:schemeClr val="tx1"/>
                </a:solidFill>
                <a:effectLst/>
                <a:latin typeface="+mn-lt"/>
                <a:ea typeface="+mn-ea"/>
                <a:cs typeface="+mn-cs"/>
              </a:rPr>
              <a:t> and 1Password are two highly recommended password management programs</a:t>
            </a:r>
          </a:p>
          <a:p>
            <a:pPr lvl="0"/>
            <a:r>
              <a:rPr lang="en-US" sz="1200" kern="1200" dirty="0" err="1">
                <a:solidFill>
                  <a:schemeClr val="tx1"/>
                </a:solidFill>
                <a:effectLst/>
                <a:latin typeface="+mn-lt"/>
                <a:ea typeface="+mn-ea"/>
                <a:cs typeface="+mn-cs"/>
              </a:rPr>
              <a:t>LastPass</a:t>
            </a:r>
            <a:r>
              <a:rPr lang="en-US" sz="1200" kern="1200" dirty="0">
                <a:solidFill>
                  <a:schemeClr val="tx1"/>
                </a:solidFill>
                <a:effectLst/>
                <a:latin typeface="+mn-lt"/>
                <a:ea typeface="+mn-ea"/>
                <a:cs typeface="+mn-cs"/>
              </a:rPr>
              <a:t> is an internet-based program.  The program is installed on your computer, and stores your information in an encrypted website.  Because it is stored on the internet, your information still has some vulnerabilities, though it is highly protected.  </a:t>
            </a:r>
            <a:r>
              <a:rPr lang="en-US" sz="1200" kern="1200" dirty="0" err="1">
                <a:solidFill>
                  <a:schemeClr val="tx1"/>
                </a:solidFill>
                <a:effectLst/>
                <a:latin typeface="+mn-lt"/>
                <a:ea typeface="+mn-ea"/>
                <a:cs typeface="+mn-cs"/>
              </a:rPr>
              <a:t>LastPass</a:t>
            </a:r>
            <a:r>
              <a:rPr lang="en-US" sz="1200" kern="1200" dirty="0">
                <a:solidFill>
                  <a:schemeClr val="tx1"/>
                </a:solidFill>
                <a:effectLst/>
                <a:latin typeface="+mn-lt"/>
                <a:ea typeface="+mn-ea"/>
                <a:cs typeface="+mn-cs"/>
              </a:rPr>
              <a:t> is a free program with a option to upgrade to a monthly subscription with more features.</a:t>
            </a:r>
          </a:p>
          <a:p>
            <a:pPr lvl="0"/>
            <a:r>
              <a:rPr lang="en-US" sz="1200" kern="1200" dirty="0">
                <a:solidFill>
                  <a:schemeClr val="tx1"/>
                </a:solidFill>
                <a:effectLst/>
                <a:latin typeface="+mn-lt"/>
                <a:ea typeface="+mn-ea"/>
                <a:cs typeface="+mn-cs"/>
              </a:rPr>
              <a:t>1password is what is called a “local” program.  The program is installed on your computer and stores the data on your computer (using your computer’s memory).  This makes your information less vulnerable to hacking.  You will have to install 1password on all of your devices in order to be able to access your information on that device.  1password does not have a free option. </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8</a:t>
            </a:fld>
            <a:endParaRPr lang="en-US"/>
          </a:p>
        </p:txBody>
      </p:sp>
    </p:spTree>
    <p:extLst>
      <p:ext uri="{BB962C8B-B14F-4D97-AF65-F5344CB8AC3E}">
        <p14:creationId xmlns:p14="http://schemas.microsoft.com/office/powerpoint/2010/main" val="351033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Password managers work by storing the password associated with your username and the site in a highly encrypted location (internet vs. local) that is accessible to you at any time</a:t>
            </a:r>
          </a:p>
          <a:p>
            <a:pPr lvl="0"/>
            <a:r>
              <a:rPr lang="en-US" sz="1200" kern="1200" dirty="0">
                <a:solidFill>
                  <a:schemeClr val="tx1"/>
                </a:solidFill>
                <a:effectLst/>
                <a:latin typeface="+mn-lt"/>
                <a:ea typeface="+mn-ea"/>
                <a:cs typeface="+mn-cs"/>
              </a:rPr>
              <a:t>Password managers store these passwords so when you go to the site all you have to do is click a single button to log-in – no more flipping through pages to find the right password them </a:t>
            </a:r>
            <a:r>
              <a:rPr lang="en-US" sz="1200" kern="1200" dirty="0" err="1">
                <a:solidFill>
                  <a:schemeClr val="tx1"/>
                </a:solidFill>
                <a:effectLst/>
                <a:latin typeface="+mn-lt"/>
                <a:ea typeface="+mn-ea"/>
                <a:cs typeface="+mn-cs"/>
              </a:rPr>
              <a:t>mis</a:t>
            </a:r>
            <a:r>
              <a:rPr lang="en-US" sz="1200" kern="1200" dirty="0">
                <a:solidFill>
                  <a:schemeClr val="tx1"/>
                </a:solidFill>
                <a:effectLst/>
                <a:latin typeface="+mn-lt"/>
                <a:ea typeface="+mn-ea"/>
                <a:cs typeface="+mn-cs"/>
              </a:rPr>
              <a:t>-typing it and having to start all over</a:t>
            </a:r>
          </a:p>
          <a:p>
            <a:endParaRPr lang="en-US" dirty="0"/>
          </a:p>
        </p:txBody>
      </p:sp>
      <p:sp>
        <p:nvSpPr>
          <p:cNvPr id="4" name="Slide Number Placeholder 3"/>
          <p:cNvSpPr>
            <a:spLocks noGrp="1"/>
          </p:cNvSpPr>
          <p:nvPr>
            <p:ph type="sldNum" sz="quarter" idx="10"/>
          </p:nvPr>
        </p:nvSpPr>
        <p:spPr/>
        <p:txBody>
          <a:bodyPr/>
          <a:lstStyle/>
          <a:p>
            <a:fld id="{3F1C4A79-1A14-4EAE-9C8D-B789E72FCEE0}" type="slidenum">
              <a:rPr lang="en-US" smtClean="0"/>
              <a:t>9</a:t>
            </a:fld>
            <a:endParaRPr lang="en-US"/>
          </a:p>
        </p:txBody>
      </p:sp>
    </p:spTree>
    <p:extLst>
      <p:ext uri="{BB962C8B-B14F-4D97-AF65-F5344CB8AC3E}">
        <p14:creationId xmlns:p14="http://schemas.microsoft.com/office/powerpoint/2010/main" val="2879003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1C4A79-1A14-4EAE-9C8D-B789E72FCEE0}" type="slidenum">
              <a:rPr lang="en-US" smtClean="0"/>
              <a:t>10</a:t>
            </a:fld>
            <a:endParaRPr lang="en-US"/>
          </a:p>
        </p:txBody>
      </p:sp>
    </p:spTree>
    <p:extLst>
      <p:ext uri="{BB962C8B-B14F-4D97-AF65-F5344CB8AC3E}">
        <p14:creationId xmlns:p14="http://schemas.microsoft.com/office/powerpoint/2010/main" val="491195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4429919"/>
            <a:ext cx="4706007" cy="1095528"/>
          </a:xfrm>
          <a:prstGeom prst="rect">
            <a:avLst/>
          </a:prstGeom>
        </p:spPr>
      </p:pic>
    </p:spTree>
    <p:extLst>
      <p:ext uri="{BB962C8B-B14F-4D97-AF65-F5344CB8AC3E}">
        <p14:creationId xmlns:p14="http://schemas.microsoft.com/office/powerpoint/2010/main" val="148038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387582" y="5227317"/>
            <a:ext cx="1932436" cy="1328931"/>
          </a:xfrm>
          <a:prstGeom prst="rect">
            <a:avLst/>
          </a:prstGeom>
        </p:spPr>
      </p:pic>
    </p:spTree>
    <p:extLst>
      <p:ext uri="{BB962C8B-B14F-4D97-AF65-F5344CB8AC3E}">
        <p14:creationId xmlns:p14="http://schemas.microsoft.com/office/powerpoint/2010/main" val="412286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180316" y="5044789"/>
            <a:ext cx="1932436" cy="1328931"/>
          </a:xfrm>
          <a:prstGeom prst="rect">
            <a:avLst/>
          </a:prstGeom>
        </p:spPr>
      </p:pic>
    </p:spTree>
    <p:extLst>
      <p:ext uri="{BB962C8B-B14F-4D97-AF65-F5344CB8AC3E}">
        <p14:creationId xmlns:p14="http://schemas.microsoft.com/office/powerpoint/2010/main" val="22838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FA754-D5C3-4E66-96A6-867B257F58DC}" type="datetimeFigureOut">
              <a:rPr lang="en-US" smtClean="0"/>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38185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389417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BFA754-D5C3-4E66-96A6-867B257F58DC}" type="datetimeFigureOut">
              <a:rPr lang="en-US" smtClean="0"/>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23421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172826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324204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1070858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428524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7055" y="317307"/>
            <a:ext cx="1932436" cy="1328931"/>
          </a:xfrm>
          <a:prstGeom prst="rect">
            <a:avLst/>
          </a:prstGeom>
        </p:spPr>
      </p:pic>
    </p:spTree>
    <p:extLst>
      <p:ext uri="{BB962C8B-B14F-4D97-AF65-F5344CB8AC3E}">
        <p14:creationId xmlns:p14="http://schemas.microsoft.com/office/powerpoint/2010/main" val="1671084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2/3/2017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274788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ech4tomorrow.org/calendar-of-events/" TargetMode="External"/><Relationship Id="rId2" Type="http://schemas.openxmlformats.org/officeDocument/2006/relationships/hyperlink" Target="mailto:info@tech4tomorrow.org"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tccomplaintassistant.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c3.gov/" TargetMode="External"/><Relationship Id="rId4" Type="http://schemas.openxmlformats.org/officeDocument/2006/relationships/hyperlink" Target="http://www.sec.gov/"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1524000" y="629006"/>
            <a:ext cx="9144000" cy="2387600"/>
          </a:xfrm>
        </p:spPr>
        <p:txBody>
          <a:bodyPr/>
          <a:lstStyle/>
          <a:p>
            <a:r>
              <a:rPr lang="en-US" dirty="0"/>
              <a:t>Password Management</a:t>
            </a:r>
          </a:p>
        </p:txBody>
      </p:sp>
      <p:sp>
        <p:nvSpPr>
          <p:cNvPr id="12" name="Subtitle 2"/>
          <p:cNvSpPr>
            <a:spLocks noGrp="1"/>
          </p:cNvSpPr>
          <p:nvPr>
            <p:ph type="subTitle" idx="1"/>
          </p:nvPr>
        </p:nvSpPr>
        <p:spPr/>
        <p:txBody>
          <a:bodyPr/>
          <a:lstStyle/>
          <a:p>
            <a:r>
              <a:rPr lang="en-US" dirty="0"/>
              <a:t>Technology for Tomorrow</a:t>
            </a:r>
          </a:p>
        </p:txBody>
      </p:sp>
      <p:pic>
        <p:nvPicPr>
          <p:cNvPr id="15" name="Picture 2" descr="https://user-content.givegab.com/uploads/group/logo/436231/dashboard_0b4680877c4c7fddb28462eb247deeef8343bb7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1660" y="0"/>
            <a:ext cx="810340" cy="81034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impleicon.com/wp-content/uploads/lock-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347" y="3483745"/>
            <a:ext cx="2969443" cy="2969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797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7205989"/>
              </p:ext>
            </p:extLst>
          </p:nvPr>
        </p:nvGraphicFramePr>
        <p:xfrm>
          <a:off x="838200" y="1825625"/>
          <a:ext cx="10515600" cy="45872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827262241"/>
                    </a:ext>
                  </a:extLst>
                </a:gridCol>
                <a:gridCol w="5257800">
                  <a:extLst>
                    <a:ext uri="{9D8B030D-6E8A-4147-A177-3AD203B41FA5}">
                      <a16:colId xmlns:a16="http://schemas.microsoft.com/office/drawing/2014/main" val="2385021458"/>
                    </a:ext>
                  </a:extLst>
                </a:gridCol>
              </a:tblGrid>
              <a:tr h="370840">
                <a:tc>
                  <a:txBody>
                    <a:bodyPr/>
                    <a:lstStyle/>
                    <a:p>
                      <a:r>
                        <a:rPr lang="en-US" dirty="0"/>
                        <a:t>Pros</a:t>
                      </a:r>
                    </a:p>
                  </a:txBody>
                  <a:tcPr/>
                </a:tc>
                <a:tc>
                  <a:txBody>
                    <a:bodyPr/>
                    <a:lstStyle/>
                    <a:p>
                      <a:r>
                        <a:rPr lang="en-US" dirty="0"/>
                        <a:t>Cons</a:t>
                      </a:r>
                    </a:p>
                  </a:txBody>
                  <a:tcPr/>
                </a:tc>
                <a:extLst>
                  <a:ext uri="{0D108BD9-81ED-4DB2-BD59-A6C34878D82A}">
                    <a16:rowId xmlns:a16="http://schemas.microsoft.com/office/drawing/2014/main" val="2514617927"/>
                  </a:ext>
                </a:extLst>
              </a:tr>
              <a:tr h="370840">
                <a:tc>
                  <a:txBody>
                    <a:bodyPr/>
                    <a:lstStyle/>
                    <a:p>
                      <a:r>
                        <a:rPr lang="en-US" dirty="0"/>
                        <a:t>Keeps your passwords safe in one place</a:t>
                      </a:r>
                    </a:p>
                  </a:txBody>
                  <a:tcPr/>
                </a:tc>
                <a:tc>
                  <a:txBody>
                    <a:bodyPr/>
                    <a:lstStyle/>
                    <a:p>
                      <a:r>
                        <a:rPr lang="en-US" dirty="0"/>
                        <a:t>Storing your passwords on the computer still leaves some vulnerability</a:t>
                      </a:r>
                    </a:p>
                  </a:txBody>
                  <a:tcPr/>
                </a:tc>
                <a:extLst>
                  <a:ext uri="{0D108BD9-81ED-4DB2-BD59-A6C34878D82A}">
                    <a16:rowId xmlns:a16="http://schemas.microsoft.com/office/drawing/2014/main" val="235453422"/>
                  </a:ext>
                </a:extLst>
              </a:tr>
              <a:tr h="370840">
                <a:tc>
                  <a:txBody>
                    <a:bodyPr/>
                    <a:lstStyle/>
                    <a:p>
                      <a:r>
                        <a:rPr lang="en-US" dirty="0"/>
                        <a:t>Helps you generate unique,</a:t>
                      </a:r>
                      <a:r>
                        <a:rPr lang="en-US" baseline="0" dirty="0"/>
                        <a:t> safe passwords </a:t>
                      </a:r>
                      <a:endParaRPr lang="en-US" dirty="0"/>
                    </a:p>
                  </a:txBody>
                  <a:tcPr/>
                </a:tc>
                <a:tc>
                  <a:txBody>
                    <a:bodyPr/>
                    <a:lstStyle/>
                    <a:p>
                      <a:r>
                        <a:rPr lang="en-US" dirty="0"/>
                        <a:t>May</a:t>
                      </a:r>
                      <a:r>
                        <a:rPr lang="en-US" baseline="0" dirty="0"/>
                        <a:t> be</a:t>
                      </a:r>
                      <a:r>
                        <a:rPr lang="en-US" dirty="0"/>
                        <a:t> challenging to access websites without the password manager</a:t>
                      </a:r>
                    </a:p>
                  </a:txBody>
                  <a:tcPr/>
                </a:tc>
                <a:extLst>
                  <a:ext uri="{0D108BD9-81ED-4DB2-BD59-A6C34878D82A}">
                    <a16:rowId xmlns:a16="http://schemas.microsoft.com/office/drawing/2014/main" val="374660679"/>
                  </a:ext>
                </a:extLst>
              </a:tr>
              <a:tr h="370840">
                <a:tc>
                  <a:txBody>
                    <a:bodyPr/>
                    <a:lstStyle/>
                    <a:p>
                      <a:r>
                        <a:rPr lang="en-US" dirty="0"/>
                        <a:t>Remove the hassle</a:t>
                      </a:r>
                      <a:r>
                        <a:rPr lang="en-US" baseline="0" dirty="0"/>
                        <a:t> of flipping through your password book or sheet to find the right password</a:t>
                      </a:r>
                      <a:endParaRPr lang="en-US" dirty="0"/>
                    </a:p>
                  </a:txBody>
                  <a:tcPr/>
                </a:tc>
                <a:tc>
                  <a:txBody>
                    <a:bodyPr/>
                    <a:lstStyle/>
                    <a:p>
                      <a:r>
                        <a:rPr lang="en-US" dirty="0"/>
                        <a:t>Some require a monthly subscription</a:t>
                      </a:r>
                      <a:r>
                        <a:rPr lang="en-US" baseline="0" dirty="0"/>
                        <a:t> fee</a:t>
                      </a:r>
                      <a:endParaRPr lang="en-US" dirty="0"/>
                    </a:p>
                  </a:txBody>
                  <a:tcPr/>
                </a:tc>
                <a:extLst>
                  <a:ext uri="{0D108BD9-81ED-4DB2-BD59-A6C34878D82A}">
                    <a16:rowId xmlns:a16="http://schemas.microsoft.com/office/drawing/2014/main" val="3372106071"/>
                  </a:ext>
                </a:extLst>
              </a:tr>
              <a:tr h="370840">
                <a:tc>
                  <a:txBody>
                    <a:bodyPr/>
                    <a:lstStyle/>
                    <a:p>
                      <a:r>
                        <a:rPr lang="en-US" dirty="0"/>
                        <a:t>Program</a:t>
                      </a:r>
                      <a:r>
                        <a:rPr lang="en-US" baseline="0" dirty="0"/>
                        <a:t> the Password Manager to automatically change all of your passwords each year, month, or week</a:t>
                      </a:r>
                      <a:endParaRPr lang="en-US" dirty="0"/>
                    </a:p>
                  </a:txBody>
                  <a:tcPr/>
                </a:tc>
                <a:tc>
                  <a:txBody>
                    <a:bodyPr/>
                    <a:lstStyle/>
                    <a:p>
                      <a:endParaRPr lang="en-US"/>
                    </a:p>
                  </a:txBody>
                  <a:tcPr/>
                </a:tc>
                <a:extLst>
                  <a:ext uri="{0D108BD9-81ED-4DB2-BD59-A6C34878D82A}">
                    <a16:rowId xmlns:a16="http://schemas.microsoft.com/office/drawing/2014/main" val="1531819984"/>
                  </a:ext>
                </a:extLst>
              </a:tr>
              <a:tr h="370840">
                <a:tc>
                  <a:txBody>
                    <a:bodyPr/>
                    <a:lstStyle/>
                    <a:p>
                      <a:r>
                        <a:rPr lang="en-US" dirty="0"/>
                        <a:t>Requires you</a:t>
                      </a:r>
                      <a:r>
                        <a:rPr lang="en-US" baseline="0" dirty="0"/>
                        <a:t> to only remember one password rather than every password for every site</a:t>
                      </a:r>
                      <a:endParaRPr lang="en-US" dirty="0"/>
                    </a:p>
                  </a:txBody>
                  <a:tcPr/>
                </a:tc>
                <a:tc>
                  <a:txBody>
                    <a:bodyPr/>
                    <a:lstStyle/>
                    <a:p>
                      <a:endParaRPr lang="en-US"/>
                    </a:p>
                  </a:txBody>
                  <a:tcPr/>
                </a:tc>
                <a:extLst>
                  <a:ext uri="{0D108BD9-81ED-4DB2-BD59-A6C34878D82A}">
                    <a16:rowId xmlns:a16="http://schemas.microsoft.com/office/drawing/2014/main" val="3086708273"/>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242195601"/>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994946338"/>
                  </a:ext>
                </a:extLst>
              </a:tr>
            </a:tbl>
          </a:graphicData>
        </a:graphic>
      </p:graphicFrame>
      <p:sp>
        <p:nvSpPr>
          <p:cNvPr id="4" name="TextBox 3"/>
          <p:cNvSpPr txBox="1"/>
          <p:nvPr/>
        </p:nvSpPr>
        <p:spPr>
          <a:xfrm>
            <a:off x="838200" y="349078"/>
            <a:ext cx="7593495" cy="369332"/>
          </a:xfrm>
          <a:prstGeom prst="rect">
            <a:avLst/>
          </a:prstGeom>
          <a:noFill/>
        </p:spPr>
        <p:txBody>
          <a:bodyPr wrap="square" rtlCol="0">
            <a:spAutoFit/>
          </a:bodyPr>
          <a:lstStyle/>
          <a:p>
            <a:r>
              <a:rPr lang="en-US" dirty="0"/>
              <a:t>PASSWORD MANAGERS</a:t>
            </a:r>
          </a:p>
        </p:txBody>
      </p:sp>
    </p:spTree>
    <p:extLst>
      <p:ext uri="{BB962C8B-B14F-4D97-AF65-F5344CB8AC3E}">
        <p14:creationId xmlns:p14="http://schemas.microsoft.com/office/powerpoint/2010/main" val="952382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48547"/>
            <a:ext cx="10515600" cy="4351338"/>
          </a:xfrm>
        </p:spPr>
        <p:txBody>
          <a:bodyPr>
            <a:normAutofit lnSpcReduction="10000"/>
          </a:bodyPr>
          <a:lstStyle/>
          <a:p>
            <a:pPr marL="0" indent="0" algn="ctr">
              <a:buNone/>
            </a:pPr>
            <a:r>
              <a:rPr lang="en-US" dirty="0"/>
              <a:t>For more information, please visit tech4tomorrow.org</a:t>
            </a:r>
          </a:p>
          <a:p>
            <a:pPr marL="0" indent="0" algn="ctr">
              <a:buNone/>
            </a:pPr>
            <a:endParaRPr lang="en-US" dirty="0"/>
          </a:p>
          <a:p>
            <a:pPr marL="0" indent="0" algn="ctr">
              <a:buNone/>
            </a:pPr>
            <a:r>
              <a:rPr lang="en-US" dirty="0"/>
              <a:t>Questions? E-mail </a:t>
            </a:r>
            <a:r>
              <a:rPr lang="en-US" dirty="0">
                <a:hlinkClick r:id="rId2"/>
              </a:rPr>
              <a:t>info@tech4tomorrow.org</a:t>
            </a:r>
            <a:endParaRPr lang="en-US" dirty="0"/>
          </a:p>
          <a:p>
            <a:pPr marL="0" indent="0" algn="ctr">
              <a:buNone/>
            </a:pPr>
            <a:endParaRPr lang="en-US" dirty="0"/>
          </a:p>
          <a:p>
            <a:pPr marL="0" indent="0" algn="ctr">
              <a:buNone/>
            </a:pPr>
            <a:r>
              <a:rPr lang="en-US" dirty="0"/>
              <a:t>Thank you for joining us! </a:t>
            </a:r>
          </a:p>
          <a:p>
            <a:pPr marL="0" indent="0" algn="ctr">
              <a:buNone/>
            </a:pPr>
            <a:r>
              <a:rPr lang="en-US" dirty="0"/>
              <a:t>Like us on Facebook! @Technology for Tomorrow</a:t>
            </a:r>
          </a:p>
          <a:p>
            <a:pPr marL="0" indent="0" algn="ctr">
              <a:buNone/>
            </a:pPr>
            <a:r>
              <a:rPr lang="en-US" dirty="0"/>
              <a:t>Visit </a:t>
            </a:r>
            <a:r>
              <a:rPr lang="en-US" dirty="0">
                <a:hlinkClick r:id="rId3"/>
              </a:rPr>
              <a:t>www.tech4tomorrow.org/calendar-of-events/</a:t>
            </a:r>
            <a:r>
              <a:rPr lang="en-US" dirty="0"/>
              <a:t> for upcoming workshops</a:t>
            </a:r>
          </a:p>
          <a:p>
            <a:pPr marL="0" indent="0" algn="ctr">
              <a:buNone/>
            </a:pPr>
            <a:r>
              <a:rPr lang="en-US" dirty="0"/>
              <a:t>Special thanks to our partner:</a:t>
            </a:r>
          </a:p>
        </p:txBody>
      </p:sp>
      <p:sp>
        <p:nvSpPr>
          <p:cNvPr id="5" name="Slide Number Placeholder 4"/>
          <p:cNvSpPr>
            <a:spLocks noGrp="1"/>
          </p:cNvSpPr>
          <p:nvPr>
            <p:ph type="sldNum" sz="quarter" idx="4"/>
          </p:nvPr>
        </p:nvSpPr>
        <p:spPr/>
        <p:txBody>
          <a:bodyPr/>
          <a:lstStyle/>
          <a:p>
            <a:fld id="{477F3494-0AD3-496E-9045-F50748F20112}" type="slidenum">
              <a:rPr lang="en-US" smtClean="0">
                <a:solidFill>
                  <a:prstClr val="black">
                    <a:tint val="75000"/>
                  </a:prstClr>
                </a:solidFill>
              </a:rPr>
              <a:pPr/>
              <a:t>11</a:t>
            </a:fld>
            <a:endParaRPr lang="en-US">
              <a:solidFill>
                <a:prstClr val="black">
                  <a:tint val="75000"/>
                </a:prstClr>
              </a:solidFill>
            </a:endParaRPr>
          </a:p>
        </p:txBody>
      </p:sp>
      <p:sp>
        <p:nvSpPr>
          <p:cNvPr id="6" name="Title 5"/>
          <p:cNvSpPr>
            <a:spLocks noGrp="1"/>
          </p:cNvSpPr>
          <p:nvPr>
            <p:ph type="title"/>
          </p:nvPr>
        </p:nvSpPr>
        <p:spPr/>
        <p:txBody>
          <a:bodyPr/>
          <a:lstStyle/>
          <a:p>
            <a:r>
              <a:rPr lang="en-US" dirty="0"/>
              <a:t>Thank you!</a:t>
            </a:r>
          </a:p>
        </p:txBody>
      </p:sp>
      <p:pic>
        <p:nvPicPr>
          <p:cNvPr id="10242" name="Picture 2" descr="https://techboomers.com/assets/Logo-Tech-Boomers-ea4f4ff43dd8ea9ece2a58d88e495d3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5171" y="5373757"/>
            <a:ext cx="4648200" cy="11713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1706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nvSpPr>
        <p:spPr>
          <a:xfrm>
            <a:off x="628383" y="738286"/>
            <a:ext cx="9601196" cy="130386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b="1" dirty="0"/>
              <a:t>What We’ll Cover &amp; Why</a:t>
            </a:r>
          </a:p>
        </p:txBody>
      </p:sp>
      <p:sp>
        <p:nvSpPr>
          <p:cNvPr id="11" name="TextBox 4"/>
          <p:cNvSpPr txBox="1"/>
          <p:nvPr/>
        </p:nvSpPr>
        <p:spPr>
          <a:xfrm>
            <a:off x="1382556" y="2004973"/>
            <a:ext cx="1035989" cy="52322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dirty="0"/>
              <a:t>Topic:</a:t>
            </a:r>
          </a:p>
        </p:txBody>
      </p:sp>
      <p:sp>
        <p:nvSpPr>
          <p:cNvPr id="12" name="TextBox 5"/>
          <p:cNvSpPr txBox="1"/>
          <p:nvPr/>
        </p:nvSpPr>
        <p:spPr>
          <a:xfrm>
            <a:off x="5542745" y="2004973"/>
            <a:ext cx="1478290" cy="52322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dirty="0"/>
              <a:t>Purpose:</a:t>
            </a:r>
          </a:p>
        </p:txBody>
      </p:sp>
      <p:graphicFrame>
        <p:nvGraphicFramePr>
          <p:cNvPr id="2" name="Table 1"/>
          <p:cNvGraphicFramePr>
            <a:graphicFrameLocks noGrp="1"/>
          </p:cNvGraphicFramePr>
          <p:nvPr>
            <p:extLst>
              <p:ext uri="{D42A27DB-BD31-4B8C-83A1-F6EECF244321}">
                <p14:modId xmlns:p14="http://schemas.microsoft.com/office/powerpoint/2010/main" val="4061962060"/>
              </p:ext>
            </p:extLst>
          </p:nvPr>
        </p:nvGraphicFramePr>
        <p:xfrm>
          <a:off x="1382556" y="2909074"/>
          <a:ext cx="9274534" cy="3291840"/>
        </p:xfrm>
        <a:graphic>
          <a:graphicData uri="http://schemas.openxmlformats.org/drawingml/2006/table">
            <a:tbl>
              <a:tblPr firstRow="1" bandRow="1">
                <a:tableStyleId>{5C22544A-7EE6-4342-B048-85BDC9FD1C3A}</a:tableStyleId>
              </a:tblPr>
              <a:tblGrid>
                <a:gridCol w="4637267">
                  <a:extLst>
                    <a:ext uri="{9D8B030D-6E8A-4147-A177-3AD203B41FA5}">
                      <a16:colId xmlns:a16="http://schemas.microsoft.com/office/drawing/2014/main" val="20000"/>
                    </a:ext>
                  </a:extLst>
                </a:gridCol>
                <a:gridCol w="4637267">
                  <a:extLst>
                    <a:ext uri="{9D8B030D-6E8A-4147-A177-3AD203B41FA5}">
                      <a16:colId xmlns:a16="http://schemas.microsoft.com/office/drawing/2014/main" val="20001"/>
                    </a:ext>
                  </a:extLst>
                </a:gridCol>
              </a:tblGrid>
              <a:tr h="370840">
                <a:tc>
                  <a:txBody>
                    <a:bodyPr/>
                    <a:lstStyle/>
                    <a:p>
                      <a:r>
                        <a:rPr lang="en-US" sz="2400" b="0" dirty="0">
                          <a:solidFill>
                            <a:schemeClr val="tx1"/>
                          </a:solidFill>
                        </a:rPr>
                        <a:t>Tips about password safety</a:t>
                      </a:r>
                    </a:p>
                  </a:txBody>
                  <a:tcPr>
                    <a:solidFill>
                      <a:schemeClr val="accent1">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rPr>
                        <a:t>To keep your accounts safe</a:t>
                      </a:r>
                      <a:r>
                        <a:rPr lang="en-US" sz="2400" b="0" baseline="0" dirty="0">
                          <a:solidFill>
                            <a:schemeClr val="tx1"/>
                          </a:solidFill>
                        </a:rPr>
                        <a:t> &amp; secure</a:t>
                      </a:r>
                      <a:endParaRPr lang="en-US" sz="2400" b="0" dirty="0">
                        <a:solidFill>
                          <a:schemeClr val="tx1"/>
                        </a:solidFill>
                      </a:endParaRP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r>
                        <a:rPr lang="en-US" sz="2400" b="0" u="none" dirty="0">
                          <a:solidFill>
                            <a:schemeClr val="tx1"/>
                          </a:solidFill>
                        </a:rPr>
                        <a:t>How to make memorable and secure passwords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rPr>
                        <a:t>To</a:t>
                      </a:r>
                      <a:r>
                        <a:rPr lang="en-US" sz="2400" b="0" baseline="0" dirty="0">
                          <a:solidFill>
                            <a:schemeClr val="tx1"/>
                          </a:solidFill>
                        </a:rPr>
                        <a:t> keep</a:t>
                      </a:r>
                      <a:r>
                        <a:rPr lang="en-US" sz="2400" b="0" dirty="0">
                          <a:solidFill>
                            <a:schemeClr val="tx1"/>
                          </a:solidFill>
                        </a:rPr>
                        <a:t> you from</a:t>
                      </a:r>
                      <a:r>
                        <a:rPr lang="en-US" sz="2400" b="0" baseline="0" dirty="0">
                          <a:solidFill>
                            <a:schemeClr val="tx1"/>
                          </a:solidFill>
                        </a:rPr>
                        <a:t> </a:t>
                      </a:r>
                      <a:r>
                        <a:rPr lang="en-US" sz="2400" b="0" dirty="0">
                          <a:solidFill>
                            <a:schemeClr val="tx1"/>
                          </a:solidFill>
                        </a:rPr>
                        <a:t>getting stuck at the</a:t>
                      </a:r>
                      <a:r>
                        <a:rPr lang="en-US" sz="2400" b="0" baseline="0" dirty="0">
                          <a:solidFill>
                            <a:schemeClr val="tx1"/>
                          </a:solidFill>
                        </a:rPr>
                        <a:t> log-in window</a:t>
                      </a:r>
                      <a:endParaRPr lang="en-US" sz="2400" b="0" dirty="0">
                        <a:solidFill>
                          <a:schemeClr val="tx1"/>
                        </a:solidFill>
                      </a:endParaRPr>
                    </a:p>
                  </a:txBody>
                  <a:tcPr/>
                </a:tc>
                <a:extLst>
                  <a:ext uri="{0D108BD9-81ED-4DB2-BD59-A6C34878D82A}">
                    <a16:rowId xmlns:a16="http://schemas.microsoft.com/office/drawing/2014/main" val="10001"/>
                  </a:ext>
                </a:extLst>
              </a:tr>
              <a:tr h="370840">
                <a:tc>
                  <a:txBody>
                    <a:bodyPr/>
                    <a:lstStyle/>
                    <a:p>
                      <a:r>
                        <a:rPr lang="en-US" sz="2400" b="0" dirty="0">
                          <a:solidFill>
                            <a:schemeClr val="tx1"/>
                          </a:solidFill>
                        </a:rPr>
                        <a:t>Re-locking</a:t>
                      </a:r>
                      <a:r>
                        <a:rPr lang="en-US" sz="2400" b="0" baseline="0" dirty="0">
                          <a:solidFill>
                            <a:schemeClr val="tx1"/>
                          </a:solidFill>
                        </a:rPr>
                        <a:t> h</a:t>
                      </a:r>
                      <a:r>
                        <a:rPr lang="en-US" sz="2400" b="0" dirty="0">
                          <a:solidFill>
                            <a:schemeClr val="tx1"/>
                          </a:solidFill>
                        </a:rPr>
                        <a:t>acked accounts</a:t>
                      </a:r>
                    </a:p>
                  </a:txBody>
                  <a:tcPr/>
                </a:tc>
                <a:tc>
                  <a:txBody>
                    <a:bodyPr/>
                    <a:lstStyle/>
                    <a:p>
                      <a:r>
                        <a:rPr lang="en-US" sz="2400" b="0" dirty="0">
                          <a:solidFill>
                            <a:schemeClr val="tx1"/>
                          </a:solidFill>
                        </a:rPr>
                        <a:t>To</a:t>
                      </a:r>
                      <a:r>
                        <a:rPr lang="en-US" sz="2400" b="0" baseline="0" dirty="0">
                          <a:solidFill>
                            <a:schemeClr val="tx1"/>
                          </a:solidFill>
                        </a:rPr>
                        <a:t> recover accounts by creating a new password</a:t>
                      </a:r>
                      <a:endParaRPr lang="en-US" sz="2400" b="0"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sz="2400" b="0" dirty="0">
                          <a:solidFill>
                            <a:schemeClr val="tx1"/>
                          </a:solidFill>
                        </a:rPr>
                        <a:t>The password manager </a:t>
                      </a:r>
                      <a:r>
                        <a:rPr lang="en-US" sz="2400" b="0" dirty="0" err="1">
                          <a:solidFill>
                            <a:schemeClr val="tx1"/>
                          </a:solidFill>
                        </a:rPr>
                        <a:t>LastPass</a:t>
                      </a:r>
                      <a:endParaRPr lang="en-US" sz="2400" b="0" dirty="0">
                        <a:solidFill>
                          <a:schemeClr val="tx1"/>
                        </a:solidFill>
                      </a:endParaRPr>
                    </a:p>
                  </a:txBody>
                  <a:tcPr/>
                </a:tc>
                <a:tc>
                  <a:txBody>
                    <a:bodyPr/>
                    <a:lstStyle/>
                    <a:p>
                      <a:r>
                        <a:rPr lang="en-US" sz="2400" b="0" dirty="0">
                          <a:solidFill>
                            <a:schemeClr val="tx1"/>
                          </a:solidFill>
                        </a:rPr>
                        <a:t>To</a:t>
                      </a:r>
                      <a:r>
                        <a:rPr lang="en-US" sz="2400" b="0" baseline="0" dirty="0">
                          <a:solidFill>
                            <a:schemeClr val="tx1"/>
                          </a:solidFill>
                        </a:rPr>
                        <a:t> make managing your passwords easier</a:t>
                      </a:r>
                      <a:endParaRPr lang="en-US" sz="2400" b="0" dirty="0">
                        <a:solidFill>
                          <a:schemeClr val="tx1"/>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833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471" y="691940"/>
            <a:ext cx="9011477" cy="1325563"/>
          </a:xfrm>
        </p:spPr>
        <p:txBody>
          <a:bodyPr/>
          <a:lstStyle/>
          <a:p>
            <a:r>
              <a:rPr lang="en-US" b="1" dirty="0"/>
              <a:t>Tip #1: Store Your Passwords In A Safe Place</a:t>
            </a:r>
          </a:p>
        </p:txBody>
      </p:sp>
      <p:sp>
        <p:nvSpPr>
          <p:cNvPr id="3" name="Content Placeholder 2"/>
          <p:cNvSpPr>
            <a:spLocks noGrp="1"/>
          </p:cNvSpPr>
          <p:nvPr>
            <p:ph idx="1"/>
          </p:nvPr>
        </p:nvSpPr>
        <p:spPr>
          <a:xfrm>
            <a:off x="3700670" y="2087216"/>
            <a:ext cx="7272129" cy="4678756"/>
          </a:xfrm>
        </p:spPr>
        <p:txBody>
          <a:bodyPr>
            <a:normAutofit/>
          </a:bodyPr>
          <a:lstStyle/>
          <a:p>
            <a:r>
              <a:rPr lang="en-US" dirty="0"/>
              <a:t>Write them down—it’s okay!</a:t>
            </a:r>
          </a:p>
          <a:p>
            <a:r>
              <a:rPr lang="en-US" dirty="0"/>
              <a:t>Save them in a SAFE PLACE</a:t>
            </a:r>
          </a:p>
          <a:p>
            <a:r>
              <a:rPr lang="en-US" dirty="0"/>
              <a:t>Things to avoid: </a:t>
            </a:r>
          </a:p>
          <a:p>
            <a:pPr lvl="1"/>
            <a:r>
              <a:rPr lang="en-US" dirty="0"/>
              <a:t>writing passwords on </a:t>
            </a:r>
            <a:r>
              <a:rPr lang="en-US" dirty="0" err="1"/>
              <a:t>stickies</a:t>
            </a:r>
            <a:r>
              <a:rPr lang="en-US" dirty="0"/>
              <a:t> and sticking them to your computer </a:t>
            </a:r>
          </a:p>
          <a:p>
            <a:pPr lvl="1"/>
            <a:r>
              <a:rPr lang="en-US" dirty="0"/>
              <a:t>writing them ON your computer</a:t>
            </a:r>
          </a:p>
          <a:p>
            <a:pPr lvl="1"/>
            <a:r>
              <a:rPr lang="en-US" dirty="0"/>
              <a:t>saving them on 1 million different pieces of paper scattered all over your desk</a:t>
            </a:r>
          </a:p>
          <a:p>
            <a:endParaRPr lang="en-US" dirty="0"/>
          </a:p>
          <a:p>
            <a:pPr marL="0" indent="0">
              <a:buNone/>
            </a:pPr>
            <a:endParaRPr lang="en-US" dirty="0"/>
          </a:p>
        </p:txBody>
      </p:sp>
      <p:sp>
        <p:nvSpPr>
          <p:cNvPr id="6" name="TextBox 5"/>
          <p:cNvSpPr txBox="1"/>
          <p:nvPr/>
        </p:nvSpPr>
        <p:spPr>
          <a:xfrm>
            <a:off x="957471" y="322608"/>
            <a:ext cx="7593495" cy="369332"/>
          </a:xfrm>
          <a:prstGeom prst="rect">
            <a:avLst/>
          </a:prstGeom>
          <a:noFill/>
        </p:spPr>
        <p:txBody>
          <a:bodyPr wrap="square" rtlCol="0">
            <a:spAutoFit/>
          </a:bodyPr>
          <a:lstStyle/>
          <a:p>
            <a:r>
              <a:rPr lang="en-US" dirty="0"/>
              <a:t>KEEPING YOUR PASSWORDS SAFE &amp; SECURE</a:t>
            </a:r>
          </a:p>
        </p:txBody>
      </p:sp>
      <p:pic>
        <p:nvPicPr>
          <p:cNvPr id="7" name="Picture 6"/>
          <p:cNvPicPr>
            <a:picLocks noChangeAspect="1"/>
          </p:cNvPicPr>
          <p:nvPr/>
        </p:nvPicPr>
        <p:blipFill>
          <a:blip r:embed="rId3"/>
          <a:stretch>
            <a:fillRect/>
          </a:stretch>
        </p:blipFill>
        <p:spPr>
          <a:xfrm>
            <a:off x="320697" y="2087216"/>
            <a:ext cx="3063359" cy="4589625"/>
          </a:xfrm>
          <a:prstGeom prst="rect">
            <a:avLst/>
          </a:prstGeom>
        </p:spPr>
      </p:pic>
    </p:spTree>
    <p:extLst>
      <p:ext uri="{BB962C8B-B14F-4D97-AF65-F5344CB8AC3E}">
        <p14:creationId xmlns:p14="http://schemas.microsoft.com/office/powerpoint/2010/main" val="187399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057" y="857862"/>
            <a:ext cx="9253977" cy="1325563"/>
          </a:xfrm>
        </p:spPr>
        <p:txBody>
          <a:bodyPr>
            <a:normAutofit/>
          </a:bodyPr>
          <a:lstStyle/>
          <a:p>
            <a:r>
              <a:rPr lang="en-US" b="1" dirty="0"/>
              <a:t>Tip #2 Avoid Using the Same Passwords on Multiple Sites</a:t>
            </a:r>
          </a:p>
        </p:txBody>
      </p:sp>
      <p:sp>
        <p:nvSpPr>
          <p:cNvPr id="3" name="Content Placeholder 2"/>
          <p:cNvSpPr>
            <a:spLocks noGrp="1"/>
          </p:cNvSpPr>
          <p:nvPr>
            <p:ph idx="1"/>
          </p:nvPr>
        </p:nvSpPr>
        <p:spPr>
          <a:xfrm>
            <a:off x="957471" y="2470260"/>
            <a:ext cx="5507865" cy="3483279"/>
          </a:xfrm>
        </p:spPr>
        <p:txBody>
          <a:bodyPr>
            <a:noAutofit/>
          </a:bodyPr>
          <a:lstStyle/>
          <a:p>
            <a:r>
              <a:rPr lang="en-US" dirty="0"/>
              <a:t>If you use the same password on several sites, and someone finds out what it is, they could potentially have control of your virtual, and potentially real life (email, social media, online bank…etc.)</a:t>
            </a:r>
          </a:p>
        </p:txBody>
      </p:sp>
      <p:pic>
        <p:nvPicPr>
          <p:cNvPr id="4098" name="Picture 2" descr="http://smallbiztrends.com/wp-content/uploads/2015/01/012615-passwords-850x47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5336" y="2470260"/>
            <a:ext cx="5335218" cy="29877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57471" y="322608"/>
            <a:ext cx="7593495" cy="369332"/>
          </a:xfrm>
          <a:prstGeom prst="rect">
            <a:avLst/>
          </a:prstGeom>
          <a:noFill/>
        </p:spPr>
        <p:txBody>
          <a:bodyPr wrap="square" rtlCol="0">
            <a:spAutoFit/>
          </a:bodyPr>
          <a:lstStyle/>
          <a:p>
            <a:r>
              <a:rPr lang="en-US" dirty="0"/>
              <a:t>KEEPING YOUR PASSWORDS SAFE &amp; SECURE</a:t>
            </a:r>
          </a:p>
        </p:txBody>
      </p:sp>
    </p:spTree>
    <p:extLst>
      <p:ext uri="{BB962C8B-B14F-4D97-AF65-F5344CB8AC3E}">
        <p14:creationId xmlns:p14="http://schemas.microsoft.com/office/powerpoint/2010/main" val="364179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471" y="637414"/>
            <a:ext cx="9601196" cy="1303867"/>
          </a:xfrm>
        </p:spPr>
        <p:txBody>
          <a:bodyPr/>
          <a:lstStyle/>
          <a:p>
            <a:r>
              <a:rPr lang="en-US" b="1" dirty="0"/>
              <a:t>Tip #3 Change Your Passwords Regularly</a:t>
            </a:r>
          </a:p>
        </p:txBody>
      </p:sp>
      <p:sp>
        <p:nvSpPr>
          <p:cNvPr id="3" name="Content Placeholder 2"/>
          <p:cNvSpPr>
            <a:spLocks noGrp="1"/>
          </p:cNvSpPr>
          <p:nvPr>
            <p:ph idx="1"/>
          </p:nvPr>
        </p:nvSpPr>
        <p:spPr>
          <a:xfrm>
            <a:off x="1295402" y="5493315"/>
            <a:ext cx="9601196" cy="868848"/>
          </a:xfrm>
        </p:spPr>
        <p:txBody>
          <a:bodyPr/>
          <a:lstStyle/>
          <a:p>
            <a:r>
              <a:rPr lang="en-US" dirty="0"/>
              <a:t>Regularly changing your passwords will help keep you secure</a:t>
            </a:r>
          </a:p>
        </p:txBody>
      </p:sp>
      <p:pic>
        <p:nvPicPr>
          <p:cNvPr id="5122" name="Picture 2" descr="http://radicalhub.com/wp-content/uploads/2014/07/Hacking-passwor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1421" y="1886754"/>
            <a:ext cx="5189158" cy="345943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57471" y="322608"/>
            <a:ext cx="7593495" cy="369332"/>
          </a:xfrm>
          <a:prstGeom prst="rect">
            <a:avLst/>
          </a:prstGeom>
          <a:noFill/>
        </p:spPr>
        <p:txBody>
          <a:bodyPr wrap="square" rtlCol="0">
            <a:spAutoFit/>
          </a:bodyPr>
          <a:lstStyle/>
          <a:p>
            <a:r>
              <a:rPr lang="en-US" dirty="0"/>
              <a:t>KEEPING YOUR PASSWORDS SAFE &amp; SECURE</a:t>
            </a:r>
          </a:p>
        </p:txBody>
      </p:sp>
    </p:spTree>
    <p:extLst>
      <p:ext uri="{BB962C8B-B14F-4D97-AF65-F5344CB8AC3E}">
        <p14:creationId xmlns:p14="http://schemas.microsoft.com/office/powerpoint/2010/main" val="100635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879" y="578181"/>
            <a:ext cx="8663051" cy="1325563"/>
          </a:xfrm>
        </p:spPr>
        <p:txBody>
          <a:bodyPr>
            <a:noAutofit/>
          </a:bodyPr>
          <a:lstStyle/>
          <a:p>
            <a:r>
              <a:rPr lang="en-US" b="1" dirty="0"/>
              <a:t>Tricks to Remember Passwords</a:t>
            </a:r>
          </a:p>
        </p:txBody>
      </p:sp>
      <p:sp>
        <p:nvSpPr>
          <p:cNvPr id="3" name="Content Placeholder 2"/>
          <p:cNvSpPr>
            <a:spLocks noGrp="1"/>
          </p:cNvSpPr>
          <p:nvPr>
            <p:ph idx="1"/>
          </p:nvPr>
        </p:nvSpPr>
        <p:spPr>
          <a:xfrm>
            <a:off x="1076459" y="1647417"/>
            <a:ext cx="9601196" cy="1394744"/>
          </a:xfrm>
        </p:spPr>
        <p:txBody>
          <a:bodyPr>
            <a:normAutofit fontScale="92500" lnSpcReduction="10000"/>
          </a:bodyPr>
          <a:lstStyle/>
          <a:p>
            <a:r>
              <a:rPr lang="en-US" dirty="0"/>
              <a:t>8-12 characters long</a:t>
            </a:r>
          </a:p>
          <a:p>
            <a:r>
              <a:rPr lang="en-US" dirty="0"/>
              <a:t>Upper-case and lower-case letters</a:t>
            </a:r>
          </a:p>
          <a:p>
            <a:r>
              <a:rPr lang="en-US" dirty="0"/>
              <a:t>Numbers and symbols</a:t>
            </a:r>
          </a:p>
        </p:txBody>
      </p:sp>
      <p:sp>
        <p:nvSpPr>
          <p:cNvPr id="10" name="Rectangle 9"/>
          <p:cNvSpPr/>
          <p:nvPr/>
        </p:nvSpPr>
        <p:spPr>
          <a:xfrm>
            <a:off x="818879" y="3115863"/>
            <a:ext cx="10078278" cy="33537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 name="Content Placeholder 2"/>
          <p:cNvSpPr txBox="1">
            <a:spLocks/>
          </p:cNvSpPr>
          <p:nvPr/>
        </p:nvSpPr>
        <p:spPr>
          <a:xfrm>
            <a:off x="1076459" y="3115863"/>
            <a:ext cx="9601196" cy="549023"/>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None/>
            </a:pPr>
            <a:r>
              <a:rPr lang="en-US" sz="2800" dirty="0"/>
              <a:t>Password: </a:t>
            </a:r>
          </a:p>
          <a:p>
            <a:pPr marL="0" indent="0">
              <a:buNone/>
            </a:pPr>
            <a:endParaRPr lang="en-US" sz="2800" dirty="0"/>
          </a:p>
        </p:txBody>
      </p:sp>
      <p:sp>
        <p:nvSpPr>
          <p:cNvPr id="5" name="Content Placeholder 2"/>
          <p:cNvSpPr txBox="1">
            <a:spLocks/>
          </p:cNvSpPr>
          <p:nvPr/>
        </p:nvSpPr>
        <p:spPr>
          <a:xfrm>
            <a:off x="3640495" y="3390374"/>
            <a:ext cx="4435046" cy="793721"/>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None/>
            </a:pPr>
            <a:r>
              <a:rPr lang="en-US" sz="5400" dirty="0"/>
              <a:t>GBiagr8tm,w$!</a:t>
            </a:r>
          </a:p>
        </p:txBody>
      </p:sp>
      <p:sp>
        <p:nvSpPr>
          <p:cNvPr id="6" name="Content Placeholder 2"/>
          <p:cNvSpPr txBox="1">
            <a:spLocks/>
          </p:cNvSpPr>
          <p:nvPr/>
        </p:nvSpPr>
        <p:spPr>
          <a:xfrm>
            <a:off x="1076458" y="5240126"/>
            <a:ext cx="9820699" cy="878812"/>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None/>
            </a:pPr>
            <a:r>
              <a:rPr lang="en-US" sz="3200" dirty="0"/>
              <a:t>“Ghost Busters is a </a:t>
            </a:r>
            <a:r>
              <a:rPr lang="en-US" sz="3200" u="sng" dirty="0"/>
              <a:t>great (gr8t)</a:t>
            </a:r>
            <a:r>
              <a:rPr lang="en-US" sz="3200" dirty="0"/>
              <a:t> movie, worth </a:t>
            </a:r>
            <a:r>
              <a:rPr lang="en-US" sz="3200" u="sng" dirty="0"/>
              <a:t>money ($)</a:t>
            </a:r>
            <a:r>
              <a:rPr lang="en-US" sz="3200" dirty="0"/>
              <a:t>!”</a:t>
            </a:r>
          </a:p>
        </p:txBody>
      </p:sp>
      <p:sp>
        <p:nvSpPr>
          <p:cNvPr id="7" name="Content Placeholder 2"/>
          <p:cNvSpPr txBox="1">
            <a:spLocks/>
          </p:cNvSpPr>
          <p:nvPr/>
        </p:nvSpPr>
        <p:spPr>
          <a:xfrm>
            <a:off x="1076458" y="4617400"/>
            <a:ext cx="9601196" cy="549023"/>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indent="0">
              <a:buNone/>
            </a:pPr>
            <a:r>
              <a:rPr lang="en-US" sz="2800" dirty="0"/>
              <a:t>Phrase to Remember:  </a:t>
            </a:r>
          </a:p>
          <a:p>
            <a:pPr marL="0" indent="0">
              <a:buNone/>
            </a:pPr>
            <a:endParaRPr lang="en-US" sz="2800" dirty="0"/>
          </a:p>
        </p:txBody>
      </p:sp>
      <p:sp>
        <p:nvSpPr>
          <p:cNvPr id="9" name="TextBox 8"/>
          <p:cNvSpPr txBox="1"/>
          <p:nvPr/>
        </p:nvSpPr>
        <p:spPr>
          <a:xfrm>
            <a:off x="957471" y="322608"/>
            <a:ext cx="7593495" cy="369332"/>
          </a:xfrm>
          <a:prstGeom prst="rect">
            <a:avLst/>
          </a:prstGeom>
          <a:noFill/>
        </p:spPr>
        <p:txBody>
          <a:bodyPr wrap="square" rtlCol="0">
            <a:spAutoFit/>
          </a:bodyPr>
          <a:lstStyle/>
          <a:p>
            <a:r>
              <a:rPr lang="en-US" dirty="0"/>
              <a:t>TRICKS FOR MEMORABLE PASSWORDS</a:t>
            </a:r>
          </a:p>
        </p:txBody>
      </p:sp>
    </p:spTree>
    <p:extLst>
      <p:ext uri="{BB962C8B-B14F-4D97-AF65-F5344CB8AC3E}">
        <p14:creationId xmlns:p14="http://schemas.microsoft.com/office/powerpoint/2010/main" val="2647339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471" y="686557"/>
            <a:ext cx="9001539" cy="1325563"/>
          </a:xfrm>
        </p:spPr>
        <p:txBody>
          <a:bodyPr>
            <a:normAutofit/>
          </a:bodyPr>
          <a:lstStyle/>
          <a:p>
            <a:r>
              <a:rPr lang="en-US" b="1" dirty="0"/>
              <a:t>What To Do If Your Account Gets Hacked: REACT</a:t>
            </a:r>
          </a:p>
        </p:txBody>
      </p:sp>
      <p:sp>
        <p:nvSpPr>
          <p:cNvPr id="3" name="Content Placeholder 2"/>
          <p:cNvSpPr>
            <a:spLocks noGrp="1"/>
          </p:cNvSpPr>
          <p:nvPr>
            <p:ph idx="1"/>
          </p:nvPr>
        </p:nvSpPr>
        <p:spPr>
          <a:xfrm>
            <a:off x="1096618" y="2169305"/>
            <a:ext cx="9601196" cy="2919530"/>
          </a:xfrm>
        </p:spPr>
        <p:txBody>
          <a:bodyPr>
            <a:normAutofit/>
          </a:bodyPr>
          <a:lstStyle/>
          <a:p>
            <a:r>
              <a:rPr lang="en-US" b="1" dirty="0"/>
              <a:t>R</a:t>
            </a:r>
            <a:r>
              <a:rPr lang="en-US" dirty="0"/>
              <a:t>-reset your password + consider deactivating your account</a:t>
            </a:r>
          </a:p>
          <a:p>
            <a:r>
              <a:rPr lang="en-US" b="1" dirty="0"/>
              <a:t>E</a:t>
            </a:r>
            <a:r>
              <a:rPr lang="en-US" dirty="0"/>
              <a:t>-email your contacts to let them know you’ve been hacked (for hacked email accounts)</a:t>
            </a:r>
          </a:p>
          <a:p>
            <a:r>
              <a:rPr lang="en-US" b="1" dirty="0"/>
              <a:t>A</a:t>
            </a:r>
            <a:r>
              <a:rPr lang="en-US" dirty="0"/>
              <a:t>-alert your bank</a:t>
            </a:r>
          </a:p>
          <a:p>
            <a:r>
              <a:rPr lang="en-US" b="1" dirty="0"/>
              <a:t>C</a:t>
            </a:r>
            <a:r>
              <a:rPr lang="en-US" dirty="0"/>
              <a:t>-clean your computer</a:t>
            </a:r>
          </a:p>
          <a:p>
            <a:r>
              <a:rPr lang="en-US" b="1" dirty="0"/>
              <a:t>T</a:t>
            </a:r>
            <a:r>
              <a:rPr lang="en-US" dirty="0"/>
              <a:t>-tell someone!</a:t>
            </a:r>
          </a:p>
          <a:p>
            <a:endParaRPr lang="en-US" dirty="0"/>
          </a:p>
          <a:p>
            <a:endParaRPr lang="en-US" dirty="0"/>
          </a:p>
        </p:txBody>
      </p:sp>
      <p:sp>
        <p:nvSpPr>
          <p:cNvPr id="6" name="TextBox 5"/>
          <p:cNvSpPr txBox="1"/>
          <p:nvPr/>
        </p:nvSpPr>
        <p:spPr>
          <a:xfrm>
            <a:off x="957471" y="322608"/>
            <a:ext cx="7593495" cy="369332"/>
          </a:xfrm>
          <a:prstGeom prst="rect">
            <a:avLst/>
          </a:prstGeom>
          <a:noFill/>
        </p:spPr>
        <p:txBody>
          <a:bodyPr wrap="square" rtlCol="0">
            <a:spAutoFit/>
          </a:bodyPr>
          <a:lstStyle/>
          <a:p>
            <a:r>
              <a:rPr lang="en-US" dirty="0"/>
              <a:t>WHAT TO DO IF YOU’RE HACKED</a:t>
            </a:r>
          </a:p>
        </p:txBody>
      </p:sp>
      <p:sp>
        <p:nvSpPr>
          <p:cNvPr id="4" name="TextBox 3"/>
          <p:cNvSpPr txBox="1"/>
          <p:nvPr/>
        </p:nvSpPr>
        <p:spPr>
          <a:xfrm>
            <a:off x="5623892" y="4180894"/>
            <a:ext cx="5854148" cy="1815882"/>
          </a:xfrm>
          <a:prstGeom prst="rect">
            <a:avLst/>
          </a:prstGeom>
          <a:noFill/>
          <a:ln w="25400">
            <a:solidFill>
              <a:schemeClr val="tx1"/>
            </a:solidFill>
          </a:ln>
        </p:spPr>
        <p:txBody>
          <a:bodyPr wrap="square" rtlCol="0">
            <a:spAutoFit/>
          </a:bodyPr>
          <a:lstStyle/>
          <a:p>
            <a:r>
              <a:rPr lang="en-US" sz="2800" dirty="0"/>
              <a:t>FTC: </a:t>
            </a:r>
            <a:r>
              <a:rPr lang="en-US" sz="2800" dirty="0">
                <a:hlinkClick r:id="rId3"/>
              </a:rPr>
              <a:t>www.ftccomplaintassistant.gov</a:t>
            </a:r>
            <a:r>
              <a:rPr lang="en-US" sz="2800" dirty="0"/>
              <a:t> </a:t>
            </a:r>
          </a:p>
          <a:p>
            <a:r>
              <a:rPr lang="en-US" sz="2800" dirty="0"/>
              <a:t>SEC: </a:t>
            </a:r>
            <a:r>
              <a:rPr lang="en-US" sz="2800" dirty="0">
                <a:hlinkClick r:id="rId4"/>
              </a:rPr>
              <a:t>www.sec.gov</a:t>
            </a:r>
            <a:r>
              <a:rPr lang="en-US" sz="2800" dirty="0"/>
              <a:t> </a:t>
            </a:r>
          </a:p>
          <a:p>
            <a:r>
              <a:rPr lang="en-US" sz="2800" dirty="0"/>
              <a:t>IC3: </a:t>
            </a:r>
            <a:r>
              <a:rPr lang="en-US" sz="2800" dirty="0">
                <a:hlinkClick r:id="rId5"/>
              </a:rPr>
              <a:t>www.ic3.gov</a:t>
            </a:r>
            <a:endParaRPr lang="en-US" sz="2800" dirty="0"/>
          </a:p>
          <a:p>
            <a:r>
              <a:rPr lang="en-US" sz="2800" dirty="0"/>
              <a:t>Fraud Watch Network: (877)908-3360</a:t>
            </a:r>
          </a:p>
        </p:txBody>
      </p:sp>
    </p:spTree>
    <p:extLst>
      <p:ext uri="{BB962C8B-B14F-4D97-AF65-F5344CB8AC3E}">
        <p14:creationId xmlns:p14="http://schemas.microsoft.com/office/powerpoint/2010/main" val="58686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1212"/>
            <a:ext cx="9518374" cy="1325563"/>
          </a:xfrm>
        </p:spPr>
        <p:txBody>
          <a:bodyPr>
            <a:normAutofit/>
          </a:bodyPr>
          <a:lstStyle/>
          <a:p>
            <a:r>
              <a:rPr lang="en-US" b="1" dirty="0"/>
              <a:t>Password Managers</a:t>
            </a:r>
          </a:p>
        </p:txBody>
      </p:sp>
      <p:sp>
        <p:nvSpPr>
          <p:cNvPr id="5" name="TextBox 4"/>
          <p:cNvSpPr txBox="1"/>
          <p:nvPr/>
        </p:nvSpPr>
        <p:spPr>
          <a:xfrm>
            <a:off x="838200" y="349078"/>
            <a:ext cx="7593495" cy="369332"/>
          </a:xfrm>
          <a:prstGeom prst="rect">
            <a:avLst/>
          </a:prstGeom>
          <a:noFill/>
        </p:spPr>
        <p:txBody>
          <a:bodyPr wrap="square" rtlCol="0">
            <a:spAutoFit/>
          </a:bodyPr>
          <a:lstStyle/>
          <a:p>
            <a:r>
              <a:rPr lang="en-US" dirty="0"/>
              <a:t>PASSWORD MANAGERS</a:t>
            </a:r>
          </a:p>
        </p:txBody>
      </p:sp>
      <p:pic>
        <p:nvPicPr>
          <p:cNvPr id="7" name="Picture 6"/>
          <p:cNvPicPr>
            <a:picLocks noChangeAspect="1"/>
          </p:cNvPicPr>
          <p:nvPr/>
        </p:nvPicPr>
        <p:blipFill>
          <a:blip r:embed="rId3"/>
          <a:stretch>
            <a:fillRect/>
          </a:stretch>
        </p:blipFill>
        <p:spPr>
          <a:xfrm>
            <a:off x="3550177" y="1529304"/>
            <a:ext cx="5537802" cy="2033173"/>
          </a:xfrm>
          <a:prstGeom prst="rect">
            <a:avLst/>
          </a:prstGeom>
        </p:spPr>
      </p:pic>
      <p:pic>
        <p:nvPicPr>
          <p:cNvPr id="6" name="Picture 5"/>
          <p:cNvPicPr>
            <a:picLocks noChangeAspect="1"/>
          </p:cNvPicPr>
          <p:nvPr/>
        </p:nvPicPr>
        <p:blipFill>
          <a:blip r:embed="rId4"/>
          <a:stretch>
            <a:fillRect/>
          </a:stretch>
        </p:blipFill>
        <p:spPr>
          <a:xfrm>
            <a:off x="3144078" y="3562477"/>
            <a:ext cx="6350000" cy="1714500"/>
          </a:xfrm>
          <a:prstGeom prst="rect">
            <a:avLst/>
          </a:prstGeom>
        </p:spPr>
      </p:pic>
    </p:spTree>
    <p:extLst>
      <p:ext uri="{BB962C8B-B14F-4D97-AF65-F5344CB8AC3E}">
        <p14:creationId xmlns:p14="http://schemas.microsoft.com/office/powerpoint/2010/main" val="155791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Password Managers Work?</a:t>
            </a:r>
          </a:p>
        </p:txBody>
      </p:sp>
      <p:sp>
        <p:nvSpPr>
          <p:cNvPr id="3" name="Content Placeholder 2"/>
          <p:cNvSpPr>
            <a:spLocks noGrp="1"/>
          </p:cNvSpPr>
          <p:nvPr>
            <p:ph idx="1"/>
          </p:nvPr>
        </p:nvSpPr>
        <p:spPr>
          <a:xfrm>
            <a:off x="838200" y="1825625"/>
            <a:ext cx="4469296" cy="4604992"/>
          </a:xfrm>
        </p:spPr>
        <p:txBody>
          <a:bodyPr>
            <a:normAutofit/>
          </a:bodyPr>
          <a:lstStyle/>
          <a:p>
            <a:r>
              <a:rPr lang="en-US" dirty="0"/>
              <a:t>Encrypts your information and stores it in a secure vault</a:t>
            </a:r>
          </a:p>
          <a:p>
            <a:r>
              <a:rPr lang="en-US" dirty="0"/>
              <a:t>Logs you into sites with 1-click</a:t>
            </a:r>
          </a:p>
          <a:p>
            <a:r>
              <a:rPr lang="en-US" dirty="0"/>
              <a:t>Allows you to edit username and password information at any time</a:t>
            </a:r>
          </a:p>
        </p:txBody>
      </p:sp>
      <p:sp>
        <p:nvSpPr>
          <p:cNvPr id="4" name="TextBox 3"/>
          <p:cNvSpPr txBox="1"/>
          <p:nvPr/>
        </p:nvSpPr>
        <p:spPr>
          <a:xfrm>
            <a:off x="838200" y="349078"/>
            <a:ext cx="7593495" cy="369332"/>
          </a:xfrm>
          <a:prstGeom prst="rect">
            <a:avLst/>
          </a:prstGeom>
          <a:noFill/>
        </p:spPr>
        <p:txBody>
          <a:bodyPr wrap="square" rtlCol="0">
            <a:spAutoFit/>
          </a:bodyPr>
          <a:lstStyle/>
          <a:p>
            <a:r>
              <a:rPr lang="en-US" dirty="0"/>
              <a:t>PASSWORD MANAGERS</a:t>
            </a:r>
          </a:p>
        </p:txBody>
      </p:sp>
      <p:pic>
        <p:nvPicPr>
          <p:cNvPr id="5" name="Picture 4"/>
          <p:cNvPicPr>
            <a:picLocks noChangeAspect="1"/>
          </p:cNvPicPr>
          <p:nvPr/>
        </p:nvPicPr>
        <p:blipFill>
          <a:blip r:embed="rId3"/>
          <a:stretch>
            <a:fillRect/>
          </a:stretch>
        </p:blipFill>
        <p:spPr>
          <a:xfrm>
            <a:off x="4991203" y="1610490"/>
            <a:ext cx="6880984" cy="5035261"/>
          </a:xfrm>
          <a:prstGeom prst="rect">
            <a:avLst/>
          </a:prstGeom>
        </p:spPr>
      </p:pic>
    </p:spTree>
    <p:extLst>
      <p:ext uri="{BB962C8B-B14F-4D97-AF65-F5344CB8AC3E}">
        <p14:creationId xmlns:p14="http://schemas.microsoft.com/office/powerpoint/2010/main" val="1242603264"/>
      </p:ext>
    </p:extLst>
  </p:cSld>
  <p:clrMapOvr>
    <a:masterClrMapping/>
  </p:clrMapOvr>
</p:sld>
</file>

<file path=ppt/theme/theme1.xml><?xml version="1.0" encoding="utf-8"?>
<a:theme xmlns:a="http://schemas.openxmlformats.org/drawingml/2006/main" name="T4T Custom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4T Custom Theme" id="{55589544-CECB-4866-9B78-BB1FAF3B1706}" vid="{7806295A-F055-4025-8E7E-4B04F8030D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T4T Custom Theme</Template>
  <TotalTime>11476</TotalTime>
  <Words>1443</Words>
  <Application>Microsoft Office PowerPoint</Application>
  <PresentationFormat>Widescreen</PresentationFormat>
  <Paragraphs>112</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T4T Custom Theme</vt:lpstr>
      <vt:lpstr>Password Management</vt:lpstr>
      <vt:lpstr>PowerPoint Presentation</vt:lpstr>
      <vt:lpstr>Tip #1: Store Your Passwords In A Safe Place</vt:lpstr>
      <vt:lpstr>Tip #2 Avoid Using the Same Passwords on Multiple Sites</vt:lpstr>
      <vt:lpstr>Tip #3 Change Your Passwords Regularly</vt:lpstr>
      <vt:lpstr>Tricks to Remember Passwords</vt:lpstr>
      <vt:lpstr>What To Do If Your Account Gets Hacked: REACT</vt:lpstr>
      <vt:lpstr>Password Managers</vt:lpstr>
      <vt:lpstr>How Do Password Managers Work?</vt:lpstr>
      <vt:lpstr>Pros and Cons</vt:lpstr>
      <vt:lpstr>Thank you!</vt:lpstr>
    </vt:vector>
  </TitlesOfParts>
  <Company>SBSD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Password Management</dc:title>
  <dc:creator>Allison Barritt</dc:creator>
  <cp:lastModifiedBy>Carly Stine</cp:lastModifiedBy>
  <cp:revision>30</cp:revision>
  <dcterms:created xsi:type="dcterms:W3CDTF">2016-08-06T17:05:55Z</dcterms:created>
  <dcterms:modified xsi:type="dcterms:W3CDTF">2017-02-03T15:41:24Z</dcterms:modified>
</cp:coreProperties>
</file>